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7" r:id="rId2"/>
    <p:sldId id="274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5" r:id="rId18"/>
    <p:sldId id="273" r:id="rId19"/>
    <p:sldId id="276" r:id="rId20"/>
    <p:sldId id="286" r:id="rId21"/>
    <p:sldId id="277" r:id="rId22"/>
    <p:sldId id="278" r:id="rId23"/>
    <p:sldId id="282" r:id="rId24"/>
    <p:sldId id="284" r:id="rId25"/>
    <p:sldId id="285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6" r:id="rId35"/>
    <p:sldId id="295" r:id="rId36"/>
    <p:sldId id="279" r:id="rId37"/>
    <p:sldId id="280" r:id="rId38"/>
    <p:sldId id="281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0"/>
    <p:restoredTop sz="93646"/>
  </p:normalViewPr>
  <p:slideViewPr>
    <p:cSldViewPr snapToGrid="0" snapToObjects="1">
      <p:cViewPr varScale="1">
        <p:scale>
          <a:sx n="82" d="100"/>
          <a:sy n="82" d="100"/>
        </p:scale>
        <p:origin x="168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83608-1401-5B4B-AA42-2FC81399DE8C}" type="datetimeFigureOut">
              <a:rPr lang="en-US" smtClean="0"/>
              <a:t>3/14/18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276C-D659-B748-BFF0-119D16EF2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2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5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2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7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0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EAA0-066D-F742-A240-D4440EBDD303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omics data via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/>
              <a:t>Umut Caglar</a:t>
            </a:r>
            <a:br>
              <a:rPr lang="en-US" dirty="0"/>
            </a:br>
            <a:r>
              <a:rPr lang="en-US" sz="2000" dirty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1" y="57151"/>
            <a:ext cx="8787043" cy="1106923"/>
          </a:xfrm>
        </p:spPr>
        <p:txBody>
          <a:bodyPr>
            <a:noAutofit/>
          </a:bodyPr>
          <a:lstStyle/>
          <a:p>
            <a:r>
              <a:rPr lang="en-US" sz="3200" dirty="0"/>
              <a:t>- What percent of the row “A” is on diagonal ?</a:t>
            </a:r>
            <a:br>
              <a:rPr lang="en-US" sz="3200" dirty="0"/>
            </a:br>
            <a:r>
              <a:rPr lang="en-US" sz="3200" dirty="0"/>
              <a:t> Recall   =   TP / (TP+FN)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425159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56645"/>
            <a:ext cx="8894618" cy="1106923"/>
          </a:xfrm>
        </p:spPr>
        <p:txBody>
          <a:bodyPr>
            <a:noAutofit/>
          </a:bodyPr>
          <a:lstStyle/>
          <a:p>
            <a:r>
              <a:rPr lang="en-US" sz="3200" dirty="0"/>
              <a:t>- What percent of the column “A” is on diagonal ?</a:t>
            </a:r>
            <a:br>
              <a:rPr lang="en-US" sz="3200" dirty="0"/>
            </a:br>
            <a:r>
              <a:rPr lang="en-US" sz="3200" dirty="0"/>
              <a:t> Precision   =   </a:t>
            </a:r>
            <a:r>
              <a:rPr lang="en-US" sz="3200" i="1" dirty="0"/>
              <a:t>TP / (TP+FP)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350420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- F Score: Weighted harmonic mean of precision and recall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800" dirty="0"/>
                  <a:t>F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l-GR" sz="2000" b="0" i="0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β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  <a:blipFill rotWithShape="0">
                <a:blip r:embed="rId2"/>
                <a:stretch>
                  <a:fillRect l="-493" t="-24725" r="-423" b="-131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4585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41183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- F Score: Weighted harmonic mean of precision and recall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800" dirty="0"/>
                  <a:t>F1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r>
                  <a:rPr lang="en-US" sz="2800" dirty="0">
                    <a:solidFill>
                      <a:prstClr val="black"/>
                    </a:solidFill>
                  </a:rPr>
                  <a:t>     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∗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 ∗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FN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</m:t>
                        </m:r>
                        <m: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FP</m:t>
                        </m:r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  <a:blipFill rotWithShape="0">
                <a:blip r:embed="rId2"/>
                <a:stretch>
                  <a:fillRect l="-423" t="-21978" r="-493" b="-13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67840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57469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Macro F1 Score: Weight all distinct conditions equally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000" dirty="0"/>
                  <a:t>Macro F1 score      = 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</a:rPr>
                      <m:t>𝑀𝑒𝑎𝑛</m:t>
                    </m:r>
                    <m:d>
                      <m:dPr>
                        <m:ctrlPr>
                          <a:rPr lang="mr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charset="0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20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 charset="0"/>
                      </a:rPr>
                      <m:t>;  </m:t>
                    </m:r>
                    <m:r>
                      <a:rPr lang="en-US" sz="2000" i="1">
                        <a:latin typeface="Cambria Math" charset="0"/>
                      </a:rPr>
                      <m:t>𝑤h𝑒𝑟𝑒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charset="0"/>
                          </a:rPr>
                          <m:t>   </m:t>
                        </m:r>
                        <m:r>
                          <a:rPr lang="en-US" sz="2000" i="1">
                            <a:latin typeface="Cambria Math" charset="0"/>
                          </a:rPr>
                          <m:t>𝐹</m:t>
                        </m:r>
                        <m:r>
                          <a:rPr lang="en-US" sz="2000" i="1">
                            <a:latin typeface="Cambria Math" charset="0"/>
                          </a:rPr>
                          <m:t>1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80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800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8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80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0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  <a:blipFill rotWithShape="0">
                <a:blip r:embed="rId3"/>
                <a:stretch>
                  <a:fillRect t="-13242" b="-22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773447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mRNA Results   -  </a:t>
            </a:r>
            <a:r>
              <a:rPr lang="en-US" i="1" dirty="0"/>
              <a:t>Radial kernel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5"/>
            <a:ext cx="8869680" cy="5700365"/>
          </a:xfrm>
        </p:spPr>
      </p:pic>
    </p:spTree>
    <p:extLst>
      <p:ext uri="{BB962C8B-B14F-4D97-AF65-F5344CB8AC3E}">
        <p14:creationId xmlns:p14="http://schemas.microsoft.com/office/powerpoint/2010/main" val="190691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Protein Results   -  </a:t>
            </a:r>
            <a:r>
              <a:rPr lang="en-US" i="1" dirty="0"/>
              <a:t>Sigmoidal kernel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4"/>
            <a:ext cx="8869680" cy="5700366"/>
          </a:xfrm>
        </p:spPr>
      </p:pic>
    </p:spTree>
    <p:extLst>
      <p:ext uri="{BB962C8B-B14F-4D97-AF65-F5344CB8AC3E}">
        <p14:creationId xmlns:p14="http://schemas.microsoft.com/office/powerpoint/2010/main" val="13400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87" y="717261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Q: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Can we predict external conditions of bacteria growth by using machine learning technics?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/>
              <a:t>Yes, and </a:t>
            </a:r>
          </a:p>
          <a:p>
            <a:pPr lvl="1"/>
            <a:r>
              <a:rPr lang="en-US" dirty="0"/>
              <a:t>it does not depend much on model, it depend on data type, and number of samples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1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04692"/>
          </a:xfrm>
        </p:spPr>
        <p:txBody>
          <a:bodyPr>
            <a:noAutofit/>
          </a:bodyPr>
          <a:lstStyle/>
          <a:p>
            <a:r>
              <a:rPr lang="en-US" sz="3200" dirty="0"/>
              <a:t>Results are comparable but mRNA have more samples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0" y="1519472"/>
            <a:ext cx="8164141" cy="5195363"/>
          </a:xfrm>
        </p:spPr>
      </p:pic>
    </p:spTree>
    <p:extLst>
      <p:ext uri="{BB962C8B-B14F-4D97-AF65-F5344CB8AC3E}">
        <p14:creationId xmlns:p14="http://schemas.microsoft.com/office/powerpoint/2010/main" val="1007666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Combined &gt; Protein &gt; mRNA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7"/>
          <a:stretch/>
        </p:blipFill>
        <p:spPr>
          <a:xfrm>
            <a:off x="321214" y="1690690"/>
            <a:ext cx="8501572" cy="5167310"/>
          </a:xfrm>
        </p:spPr>
      </p:pic>
    </p:spTree>
    <p:extLst>
      <p:ext uri="{BB962C8B-B14F-4D97-AF65-F5344CB8AC3E}">
        <p14:creationId xmlns:p14="http://schemas.microsoft.com/office/powerpoint/2010/main" val="285301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	Q: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	Can we predict external conditions of bacteria growth by using machine learning technics?</a:t>
            </a:r>
          </a:p>
        </p:txBody>
      </p:sp>
    </p:spTree>
    <p:extLst>
      <p:ext uri="{BB962C8B-B14F-4D97-AF65-F5344CB8AC3E}">
        <p14:creationId xmlns:p14="http://schemas.microsoft.com/office/powerpoint/2010/main" val="261424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better approach needs more data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Protein data predicts A</a:t>
            </a:r>
          </a:p>
          <a:p>
            <a:pPr>
              <a:buFont typeface="Wingdings" charset="2"/>
              <a:buChar char="Ø"/>
            </a:pPr>
            <a:r>
              <a:rPr lang="en-US" dirty="0"/>
              <a:t>mRNA data predicts B</a:t>
            </a:r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Recall of A in protein</a:t>
            </a:r>
          </a:p>
          <a:p>
            <a:pPr>
              <a:buFont typeface="Wingdings" charset="2"/>
              <a:buChar char="Ø"/>
            </a:pPr>
            <a:r>
              <a:rPr lang="en-US" dirty="0"/>
              <a:t>Recall of B in mRNA</a:t>
            </a:r>
            <a:br>
              <a:rPr lang="en-US" dirty="0"/>
            </a:b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Pick the better one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Precision   =   </a:t>
            </a:r>
            <a:r>
              <a:rPr lang="en-US" sz="2400" i="1" dirty="0"/>
              <a:t>TP / (TP+FP)</a:t>
            </a:r>
            <a:endParaRPr lang="en-US" sz="2400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597971"/>
              </p:ext>
            </p:extLst>
          </p:nvPr>
        </p:nvGraphicFramePr>
        <p:xfrm>
          <a:off x="4905086" y="2830221"/>
          <a:ext cx="3334328" cy="33467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35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334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</a:t>
                      </a:r>
                      <a:r>
                        <a:rPr kumimoji="0" lang="en-US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12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44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5846619" y="4176785"/>
            <a:ext cx="554181" cy="450633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48736" y="3739684"/>
            <a:ext cx="847028" cy="523220"/>
          </a:xfrm>
          <a:prstGeom prst="rect">
            <a:avLst/>
          </a:prstGeom>
          <a:solidFill>
            <a:schemeClr val="bg1">
              <a:alpha val="4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779491" y="4141403"/>
            <a:ext cx="1209964" cy="471053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865092" y="4821353"/>
            <a:ext cx="593736" cy="116167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67843" y="4631704"/>
            <a:ext cx="671571" cy="461665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58828" y="5050866"/>
            <a:ext cx="650929" cy="523220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58404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Predictability decreases between phases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7" y="1825624"/>
            <a:ext cx="7771167" cy="4945289"/>
          </a:xfrm>
        </p:spPr>
      </p:pic>
    </p:spTree>
    <p:extLst>
      <p:ext uri="{BB962C8B-B14F-4D97-AF65-F5344CB8AC3E}">
        <p14:creationId xmlns:p14="http://schemas.microsoft.com/office/powerpoint/2010/main" val="2025874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1" y="335881"/>
            <a:ext cx="8271932" cy="752474"/>
          </a:xfrm>
        </p:spPr>
        <p:txBody>
          <a:bodyPr>
            <a:noAutofit/>
          </a:bodyPr>
          <a:lstStyle/>
          <a:p>
            <a:r>
              <a:rPr lang="en-US" sz="3200" dirty="0"/>
              <a:t>Predictability for individual conditions vary. </a:t>
            </a:r>
            <a:br>
              <a:rPr lang="en-US" sz="3200" dirty="0"/>
            </a:br>
            <a:r>
              <a:rPr lang="en-US" sz="3200" dirty="0"/>
              <a:t>Results are consistent with clustering of samples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228600" y="1588654"/>
            <a:ext cx="8686800" cy="5269345"/>
          </a:xfrm>
        </p:spPr>
      </p:pic>
    </p:spTree>
    <p:extLst>
      <p:ext uri="{BB962C8B-B14F-4D97-AF65-F5344CB8AC3E}">
        <p14:creationId xmlns:p14="http://schemas.microsoft.com/office/powerpoint/2010/main" val="1218267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mRNA Clustering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83514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287487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Protein Clustering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55807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895266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8338833"/>
              </p:ext>
            </p:extLst>
          </p:nvPr>
        </p:nvGraphicFramePr>
        <p:xfrm>
          <a:off x="1299054" y="4855028"/>
          <a:ext cx="6778148" cy="2002970"/>
        </p:xfrm>
        <a:graphic>
          <a:graphicData uri="http://schemas.openxmlformats.org/drawingml/2006/table">
            <a:tbl>
              <a:tblPr/>
              <a:tblGrid>
                <a:gridCol w="1994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3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94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Variable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mRNA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Protein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Growth phase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−30.98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−1.27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−2.79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−0.50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−1.89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−1.74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 rot="16200000">
            <a:off x="-1960323" y="2925237"/>
            <a:ext cx="486651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Z- scores tell the same story</a:t>
            </a:r>
          </a:p>
        </p:txBody>
      </p:sp>
      <p:pic>
        <p:nvPicPr>
          <p:cNvPr id="4" name="Content Placeholder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1299053" y="30019"/>
            <a:ext cx="7828669" cy="474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07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631"/>
            <a:ext cx="7886700" cy="659443"/>
          </a:xfrm>
        </p:spPr>
        <p:txBody>
          <a:bodyPr>
            <a:normAutofit/>
          </a:bodyPr>
          <a:lstStyle/>
          <a:p>
            <a:r>
              <a:rPr lang="en-US" sz="3200" dirty="0"/>
              <a:t>The cophenetic distance measures purity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3" y="766847"/>
            <a:ext cx="8692514" cy="5943600"/>
          </a:xfrm>
        </p:spPr>
      </p:pic>
    </p:spTree>
    <p:extLst>
      <p:ext uri="{BB962C8B-B14F-4D97-AF65-F5344CB8AC3E}">
        <p14:creationId xmlns:p14="http://schemas.microsoft.com/office/powerpoint/2010/main" val="82209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Out of House Data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3000" y="4054206"/>
            <a:ext cx="6858000" cy="1203593"/>
          </a:xfrm>
        </p:spPr>
        <p:txBody>
          <a:bodyPr>
            <a:normAutofit/>
          </a:bodyPr>
          <a:lstStyle/>
          <a:p>
            <a:r>
              <a:rPr lang="en-US" sz="2000" dirty="0"/>
              <a:t>Schmidt, Alexander, et al. "The quantitative and condition-dependent Escherichia coli proteome." </a:t>
            </a:r>
            <a:r>
              <a:rPr lang="en-US" sz="2000" i="1" dirty="0"/>
              <a:t>Nature biotechnology</a:t>
            </a:r>
            <a:r>
              <a:rPr lang="en-US" sz="2000" dirty="0"/>
              <a:t> 34.1 (2016): 104-110.</a:t>
            </a:r>
          </a:p>
        </p:txBody>
      </p:sp>
    </p:spTree>
    <p:extLst>
      <p:ext uri="{BB962C8B-B14F-4D97-AF65-F5344CB8AC3E}">
        <p14:creationId xmlns:p14="http://schemas.microsoft.com/office/powerpoint/2010/main" val="351330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4427"/>
          </a:xfrm>
        </p:spPr>
        <p:txBody>
          <a:bodyPr>
            <a:normAutofit/>
          </a:bodyPr>
          <a:lstStyle/>
          <a:p>
            <a:r>
              <a:rPr lang="en-US" sz="3200" dirty="0"/>
              <a:t>5 triplet samples that match to our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2635"/>
            <a:ext cx="7886700" cy="481432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Glucose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Glycerol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50 mm Na </a:t>
            </a:r>
            <a:r>
              <a:rPr lang="en-US" dirty="0"/>
              <a:t>(Exponential phase)</a:t>
            </a:r>
            <a:br>
              <a:rPr lang="en-US" dirty="0"/>
            </a:br>
            <a:r>
              <a:rPr lang="en-US" sz="2400" dirty="0"/>
              <a:t>	*In our experiment have Na levels of </a:t>
            </a:r>
            <a:br>
              <a:rPr lang="en-US" sz="2400" dirty="0"/>
            </a:br>
            <a:r>
              <a:rPr lang="en-US" sz="2400" dirty="0"/>
              <a:t>	5, 100, 200, 300 mm; where all except 5mm is 	labelled as high Na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Stationary phase </a:t>
            </a:r>
            <a:r>
              <a:rPr lang="en-US" dirty="0"/>
              <a:t>(Glucose, no osmotic stress, 24 hours)</a:t>
            </a:r>
            <a:br>
              <a:rPr lang="en-US" dirty="0"/>
            </a:br>
            <a:r>
              <a:rPr lang="en-US" sz="2400" dirty="0">
                <a:solidFill>
                  <a:prstClr val="black"/>
                </a:solidFill>
              </a:rPr>
              <a:t>	*In our experiment 24 and 48 hours are labelled as stationary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Late-stationary phase </a:t>
            </a:r>
            <a:r>
              <a:rPr lang="en-US" dirty="0"/>
              <a:t>(Glucose, no osmotic stress, 72 hours)</a:t>
            </a:r>
            <a:br>
              <a:rPr lang="en-US" dirty="0"/>
            </a:br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sz="2600" dirty="0">
                <a:solidFill>
                  <a:prstClr val="black"/>
                </a:solidFill>
              </a:rPr>
              <a:t>*In our experiment 24 ,48 hours are labelled as stationary and 168, 336 hours are labeled as late-stationary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6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Fewer proteins were covered in the study, that results in two distinct approaches.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 4196 vs 1722 Proteins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synthetic data for missing parts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Remove actual data</a:t>
            </a:r>
          </a:p>
        </p:txBody>
      </p:sp>
    </p:spTree>
    <p:extLst>
      <p:ext uri="{BB962C8B-B14F-4D97-AF65-F5344CB8AC3E}">
        <p14:creationId xmlns:p14="http://schemas.microsoft.com/office/powerpoint/2010/main" val="117511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/>
              <a:t>We have a large data set to learn bacterial response to external conditions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41670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6656915" y="2732615"/>
            <a:ext cx="1761069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6750051" y="4400548"/>
            <a:ext cx="1574798" cy="3429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5733" y="2023533"/>
            <a:ext cx="4893734" cy="3335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5869516" y="3520014"/>
            <a:ext cx="3335868" cy="34290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845733" y="4707466"/>
            <a:ext cx="4893734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365998" y="4707466"/>
            <a:ext cx="342902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883140" y="4707466"/>
            <a:ext cx="339183" cy="2286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4914845"/>
              </p:ext>
            </p:extLst>
          </p:nvPr>
        </p:nvGraphicFramePr>
        <p:xfrm>
          <a:off x="1236133" y="1752596"/>
          <a:ext cx="6925736" cy="2928262"/>
        </p:xfrm>
        <a:graphic>
          <a:graphicData uri="http://schemas.openxmlformats.org/drawingml/2006/table">
            <a:tbl>
              <a:tblPr/>
              <a:tblGrid>
                <a:gridCol w="1075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Glucose*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base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5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+mn-ea"/>
                          <a:cs typeface="+mn-cs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94410" y="5186623"/>
            <a:ext cx="815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approach have a bias toward conditions with more samples</a:t>
            </a:r>
          </a:p>
        </p:txBody>
      </p:sp>
    </p:spTree>
    <p:extLst>
      <p:ext uri="{BB962C8B-B14F-4D97-AF65-F5344CB8AC3E}">
        <p14:creationId xmlns:p14="http://schemas.microsoft.com/office/powerpoint/2010/main" val="35024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3581397" y="474127"/>
            <a:ext cx="1761069" cy="48937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3674536" y="2142064"/>
            <a:ext cx="1574798" cy="48937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Remove actual data from training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015066" y="2023529"/>
            <a:ext cx="4893734" cy="3352803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6642099" y="2745313"/>
            <a:ext cx="1786468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</p:spTree>
    <p:extLst>
      <p:ext uri="{BB962C8B-B14F-4D97-AF65-F5344CB8AC3E}">
        <p14:creationId xmlns:p14="http://schemas.microsoft.com/office/powerpoint/2010/main" val="8384643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2657523"/>
              </p:ext>
            </p:extLst>
          </p:nvPr>
        </p:nvGraphicFramePr>
        <p:xfrm>
          <a:off x="1236133" y="1752596"/>
          <a:ext cx="6925736" cy="2612764"/>
        </p:xfrm>
        <a:graphic>
          <a:graphicData uri="http://schemas.openxmlformats.org/drawingml/2006/table">
            <a:tbl>
              <a:tblPr/>
              <a:tblGrid>
                <a:gridCol w="1075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High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819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Now I will try nearest neighbor approach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55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366"/>
          </a:xfrm>
        </p:spPr>
        <p:txBody>
          <a:bodyPr>
            <a:normAutofit/>
          </a:bodyPr>
          <a:lstStyle/>
          <a:p>
            <a:r>
              <a:rPr lang="en-US" sz="3200" dirty="0"/>
              <a:t>What was </a:t>
            </a:r>
            <a:r>
              <a:rPr lang="en-US" sz="3200"/>
              <a:t>the performance </a:t>
            </a:r>
            <a:r>
              <a:rPr lang="en-US" sz="3200" dirty="0"/>
              <a:t>for our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3" y="1464349"/>
            <a:ext cx="7616414" cy="4894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4118" y="1129553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Predicted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05067" y="352096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True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6701" y="2993473"/>
            <a:ext cx="7315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90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Problems: Sample size still have an effect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337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/>
              <a:t>Mostly solved but still have problems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90727"/>
            <a:ext cx="7845552" cy="5486400"/>
          </a:xfrm>
        </p:spPr>
      </p:pic>
    </p:spTree>
    <p:extLst>
      <p:ext uri="{BB962C8B-B14F-4D97-AF65-F5344CB8AC3E}">
        <p14:creationId xmlns:p14="http://schemas.microsoft.com/office/powerpoint/2010/main" val="20384679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32896"/>
            <a:ext cx="7845552" cy="548640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/>
              <a:t>Mostly solved but still have problems</a:t>
            </a:r>
          </a:p>
        </p:txBody>
      </p:sp>
    </p:spTree>
    <p:extLst>
      <p:ext uri="{BB962C8B-B14F-4D97-AF65-F5344CB8AC3E}">
        <p14:creationId xmlns:p14="http://schemas.microsoft.com/office/powerpoint/2010/main" val="1307916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sp>
        <p:nvSpPr>
          <p:cNvPr id="179" name="Rectangle 178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4407448" y="887503"/>
            <a:ext cx="4736551" cy="574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8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ular Callout 3"/>
          <p:cNvSpPr/>
          <p:nvPr/>
        </p:nvSpPr>
        <p:spPr>
          <a:xfrm>
            <a:off x="221673" y="2186200"/>
            <a:ext cx="3474637" cy="4512774"/>
          </a:xfrm>
          <a:prstGeom prst="wedgeRoundRectCallout">
            <a:avLst>
              <a:gd name="adj1" fmla="val 86804"/>
              <a:gd name="adj2" fmla="val 32930"/>
              <a:gd name="adj3" fmla="val 16667"/>
            </a:avLst>
          </a:prstGeom>
          <a:solidFill>
            <a:srgbClr val="C0504D">
              <a:lumMod val="40000"/>
              <a:lumOff val="60000"/>
              <a:alpha val="25000"/>
            </a:srgbClr>
          </a:solidFill>
          <a:ln w="12700" cap="flat" cmpd="sng" algn="ctr">
            <a:solidFill>
              <a:sysClr val="windowText" lastClr="000000">
                <a:alpha val="24000"/>
              </a:sysClr>
            </a:solidFill>
            <a:prstDash val="solid"/>
          </a:ln>
          <a:effectLst/>
        </p:spPr>
        <p:txBody>
          <a:bodyPr vert="vert270" lIns="0" tIns="45720" rIns="0" rtlCol="0" anchor="t" anchorCtr="0"/>
          <a:lstStyle/>
          <a:p>
            <a:pPr marL="0" marR="0" lvl="0" indent="0" algn="ctr" defTabSz="9143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1" name="Elbow Connector 170"/>
          <p:cNvCxnSpPr>
            <a:stCxn id="54" idx="4"/>
            <a:endCxn id="175" idx="4"/>
          </p:cNvCxnSpPr>
          <p:nvPr/>
        </p:nvCxnSpPr>
        <p:spPr>
          <a:xfrm rot="5400000" flipH="1" flipV="1">
            <a:off x="4820315" y="3593682"/>
            <a:ext cx="347609" cy="5565795"/>
          </a:xfrm>
          <a:prstGeom prst="bentConnector3">
            <a:avLst>
              <a:gd name="adj1" fmla="val -65764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6947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7533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               </a:t>
                      </a:r>
                      <a:r>
                        <a:rPr lang="en-US" sz="2400" dirty="0" err="1"/>
                        <a:t>Pred</a:t>
                      </a:r>
                      <a:endParaRPr lang="en-US" sz="2400" dirty="0"/>
                    </a:p>
                    <a:p>
                      <a:pPr algn="l"/>
                      <a:r>
                        <a:rPr lang="en-US" sz="2400" dirty="0"/>
                        <a:t>True              </a:t>
                      </a:r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18731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34298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62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68012143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4686057-756B-604E-8FB6-A1482BF81089}" vid="{F67C95DB-7D05-E643-B053-366C81FA61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1415</TotalTime>
  <Words>811</Words>
  <Application>Microsoft Macintosh PowerPoint</Application>
  <PresentationFormat>On-screen Show (4:3)</PresentationFormat>
  <Paragraphs>392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Andale Mono</vt:lpstr>
      <vt:lpstr>Arial</vt:lpstr>
      <vt:lpstr>Arial Rounded MT Bold</vt:lpstr>
      <vt:lpstr>Calibri</vt:lpstr>
      <vt:lpstr>Calibri Light</vt:lpstr>
      <vt:lpstr>Cambria Math</vt:lpstr>
      <vt:lpstr>Mangal</vt:lpstr>
      <vt:lpstr>Wingdings</vt:lpstr>
      <vt:lpstr>Theme1</vt:lpstr>
      <vt:lpstr>Predicting growth conditions from omics data via machine learning</vt:lpstr>
      <vt:lpstr>PowerPoint Presentation</vt:lpstr>
      <vt:lpstr>We have a large data set to learn bacterial response to external conditions</vt:lpstr>
      <vt:lpstr>PowerPoint Presentation</vt:lpstr>
      <vt:lpstr>PowerPoint Presentation</vt:lpstr>
      <vt:lpstr>PowerPoint Presentation</vt:lpstr>
      <vt:lpstr>Correct Metric is important</vt:lpstr>
      <vt:lpstr>Correct Metric is important</vt:lpstr>
      <vt:lpstr>Correct Metric is important</vt:lpstr>
      <vt:lpstr>- What percent of the row “A” is on diagonal ?  Recall   =   TP / (TP+FN)</vt:lpstr>
      <vt:lpstr>- What percent of the column “A” is on diagonal ?  Precision   =   TP / (TP+FP)</vt:lpstr>
      <vt:lpstr>- F Score: Weighted harmonic mean of precision and recall  F score   =        2/(1/"prec"    +   □(64&amp;□(64&amp;1/"recall ∗ β" )))</vt:lpstr>
      <vt:lpstr>- F Score: Weighted harmonic mean of precision and recall  F1 score   =        2/(1/prec   +   □(64&amp;□(64&amp;1/(recall ∗ 1))))        =        (2  ∗  TP)/(2 ∗TP  +  FN  +  FP)</vt:lpstr>
      <vt:lpstr>Macro F1 Score: Weight all distinct conditions equally  Macro F1 score      =   Mean(〖F1〗_i );  where〖   F1〗_i=2/(1/prec   +   □(64&amp;□(64&amp;1/(recall ∗ 1))))</vt:lpstr>
      <vt:lpstr>mRNA Results   -  Radial kernel</vt:lpstr>
      <vt:lpstr>Protein Results   -  Sigmoidal kernel</vt:lpstr>
      <vt:lpstr>PowerPoint Presentation</vt:lpstr>
      <vt:lpstr>Results are comparable but mRNA have more samples</vt:lpstr>
      <vt:lpstr>Combined &gt; Protein &gt; mRNA</vt:lpstr>
      <vt:lpstr>A better approach needs more data</vt:lpstr>
      <vt:lpstr>Predictability decreases between phases</vt:lpstr>
      <vt:lpstr>Predictability for individual conditions vary.  Results are consistent with clustering of samples</vt:lpstr>
      <vt:lpstr>mRNA Clustering</vt:lpstr>
      <vt:lpstr>Protein Clustering</vt:lpstr>
      <vt:lpstr>Z- scores tell the same story</vt:lpstr>
      <vt:lpstr>The cophenetic distance measures purity</vt:lpstr>
      <vt:lpstr>Out of House Data</vt:lpstr>
      <vt:lpstr>5 triplet samples that match to our experiment</vt:lpstr>
      <vt:lpstr>Fewer proteins were covered in the study, that results in two distinct approaches.   4196 vs 1722 Proteins </vt:lpstr>
      <vt:lpstr>Add synthetic data for missing parts</vt:lpstr>
      <vt:lpstr>Add synthetic data for missing parts; predictions</vt:lpstr>
      <vt:lpstr>Remove actual data from training</vt:lpstr>
      <vt:lpstr>Add synthetic data for missing parts; predictions</vt:lpstr>
      <vt:lpstr>Now I will try nearest neighbor approach</vt:lpstr>
      <vt:lpstr>What was the performance for our data</vt:lpstr>
      <vt:lpstr>Problems: Sample size still have an effect</vt:lpstr>
      <vt:lpstr>Mostly solved but still have problems</vt:lpstr>
      <vt:lpstr>Mostly solved but still have problems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Results on predicting growth conditions from mRNA and protein data</dc:title>
  <dc:creator>Mehmet Umut CAGLAR</dc:creator>
  <cp:lastModifiedBy>Mehmet Umut CAGLAR</cp:lastModifiedBy>
  <cp:revision>94</cp:revision>
  <dcterms:created xsi:type="dcterms:W3CDTF">2017-04-14T02:31:51Z</dcterms:created>
  <dcterms:modified xsi:type="dcterms:W3CDTF">2018-03-14T21:20:41Z</dcterms:modified>
</cp:coreProperties>
</file>

<file path=docProps/thumbnail.jpeg>
</file>